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1" r:id="rId3"/>
    <p:sldId id="258" r:id="rId4"/>
    <p:sldId id="259" r:id="rId5"/>
    <p:sldId id="280" r:id="rId6"/>
    <p:sldId id="277" r:id="rId7"/>
    <p:sldId id="278" r:id="rId8"/>
    <p:sldId id="279" r:id="rId9"/>
    <p:sldId id="267" r:id="rId10"/>
    <p:sldId id="274" r:id="rId11"/>
    <p:sldId id="264" r:id="rId12"/>
    <p:sldId id="260" r:id="rId13"/>
    <p:sldId id="261" r:id="rId14"/>
    <p:sldId id="262" r:id="rId15"/>
    <p:sldId id="263" r:id="rId16"/>
    <p:sldId id="265" r:id="rId17"/>
    <p:sldId id="266" r:id="rId18"/>
    <p:sldId id="268" r:id="rId19"/>
    <p:sldId id="276" r:id="rId20"/>
    <p:sldId id="270" r:id="rId21"/>
    <p:sldId id="275" r:id="rId22"/>
    <p:sldId id="281" r:id="rId23"/>
    <p:sldId id="272" r:id="rId2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前言" id="{537086DF-D3C6-4068-BACD-E8893C56DC49}">
          <p14:sldIdLst>
            <p14:sldId id="256"/>
            <p14:sldId id="271"/>
            <p14:sldId id="258"/>
            <p14:sldId id="259"/>
          </p14:sldIdLst>
        </p14:section>
        <p14:section name="網頁與資料庫" id="{42AB04D4-3952-468A-A2E7-21E7EB89DCD9}">
          <p14:sldIdLst>
            <p14:sldId id="280"/>
            <p14:sldId id="277"/>
            <p14:sldId id="278"/>
            <p14:sldId id="279"/>
            <p14:sldId id="267"/>
            <p14:sldId id="274"/>
          </p14:sldIdLst>
        </p14:section>
        <p14:section name="溫度預測" id="{25797386-5DE1-4A76-B90A-A1A769F2B279}">
          <p14:sldIdLst>
            <p14:sldId id="264"/>
            <p14:sldId id="260"/>
            <p14:sldId id="261"/>
            <p14:sldId id="262"/>
            <p14:sldId id="263"/>
            <p14:sldId id="265"/>
            <p14:sldId id="266"/>
          </p14:sldIdLst>
        </p14:section>
        <p14:section name="雨量預測" id="{7019DCDE-2DBA-48E7-AB83-FA0996FBE622}">
          <p14:sldIdLst>
            <p14:sldId id="268"/>
            <p14:sldId id="276"/>
            <p14:sldId id="270"/>
            <p14:sldId id="275"/>
          </p14:sldIdLst>
        </p14:section>
        <p14:section name="後話" id="{DA3FDF14-3E51-4653-94EC-8B921D438499}">
          <p14:sldIdLst>
            <p14:sldId id="28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7" autoAdjust="0"/>
    <p:restoredTop sz="95320" autoAdjust="0"/>
  </p:normalViewPr>
  <p:slideViewPr>
    <p:cSldViewPr snapToGrid="0">
      <p:cViewPr varScale="1">
        <p:scale>
          <a:sx n="83" d="100"/>
          <a:sy n="83" d="100"/>
        </p:scale>
        <p:origin x="590" y="77"/>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3" Type="http://schemas.openxmlformats.org/officeDocument/2006/relationships/slide" Target="slides/slide3.xml"/><Relationship Id="rId21" Type="http://schemas.openxmlformats.org/officeDocument/2006/relationships/slide" Target="slides/slide21.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5" Type="http://schemas.openxmlformats.org/officeDocument/2006/relationships/slide" Target="slides/slide15.xml"/><Relationship Id="rId10" Type="http://schemas.openxmlformats.org/officeDocument/2006/relationships/slide" Target="slides/slide10.xml"/><Relationship Id="rId19" Type="http://schemas.openxmlformats.org/officeDocument/2006/relationships/slide" Target="slides/slide19.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346388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4275610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427867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3718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527024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3515063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3" name="Date Placeholder 2"/>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245868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264454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741781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137476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87412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1507677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704546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296243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4283095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3049663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A930D41E-6B03-4ACF-80F0-64A537F1C0AC}" type="datetimeFigureOut">
              <a:rPr lang="zh-TW" altLang="en-US" smtClean="0"/>
              <a:t>2019/6/6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254798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930D41E-6B03-4ACF-80F0-64A537F1C0AC}" type="datetimeFigureOut">
              <a:rPr lang="zh-TW" altLang="en-US" smtClean="0"/>
              <a:t>2019/6/6</a:t>
            </a:fld>
            <a:endParaRPr lang="zh-TW"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zh-TW"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7A16158-799A-4112-8F3C-188BDD60C819}" type="slidenum">
              <a:rPr lang="zh-TW" altLang="en-US" smtClean="0"/>
              <a:t>‹#›</a:t>
            </a:fld>
            <a:endParaRPr lang="zh-TW" altLang="en-US"/>
          </a:p>
        </p:txBody>
      </p:sp>
    </p:spTree>
    <p:extLst>
      <p:ext uri="{BB962C8B-B14F-4D97-AF65-F5344CB8AC3E}">
        <p14:creationId xmlns:p14="http://schemas.microsoft.com/office/powerpoint/2010/main" val="120681336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datacamp.com/community/tutorials/decision-tree-classification-pyth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機器學習與天氣預報系統</a:t>
            </a:r>
            <a:endParaRPr lang="zh-TW" altLang="en-US" dirty="0"/>
          </a:p>
        </p:txBody>
      </p:sp>
      <p:sp>
        <p:nvSpPr>
          <p:cNvPr id="3" name="副標題 2"/>
          <p:cNvSpPr>
            <a:spLocks noGrp="1"/>
          </p:cNvSpPr>
          <p:nvPr>
            <p:ph type="subTitle" idx="1"/>
          </p:nvPr>
        </p:nvSpPr>
        <p:spPr>
          <a:xfrm>
            <a:off x="1370693" y="3598339"/>
            <a:ext cx="9440034" cy="1971188"/>
          </a:xfrm>
        </p:spPr>
        <p:txBody>
          <a:bodyPr>
            <a:normAutofit/>
          </a:bodyPr>
          <a:lstStyle/>
          <a:p>
            <a:r>
              <a:rPr lang="zh-TW" altLang="en-US" dirty="0" smtClean="0"/>
              <a:t>教授</a:t>
            </a:r>
            <a:r>
              <a:rPr lang="zh-TW" altLang="en-US" dirty="0" smtClean="0"/>
              <a:t>：王正豪 教授</a:t>
            </a:r>
            <a:endParaRPr lang="en-US" altLang="zh-TW" dirty="0" smtClean="0"/>
          </a:p>
          <a:p>
            <a:r>
              <a:rPr lang="zh-TW" altLang="en-US" dirty="0" smtClean="0"/>
              <a:t>參與</a:t>
            </a:r>
            <a:r>
              <a:rPr lang="zh-TW" altLang="en-US" dirty="0" smtClean="0"/>
              <a:t>人員：</a:t>
            </a:r>
            <a:r>
              <a:rPr lang="en-US" altLang="zh-TW" dirty="0" smtClean="0"/>
              <a:t>	</a:t>
            </a:r>
            <a:r>
              <a:rPr lang="en-US" altLang="zh-TW" dirty="0" smtClean="0"/>
              <a:t>105820064 </a:t>
            </a:r>
            <a:r>
              <a:rPr lang="zh-TW" altLang="en-US" dirty="0" smtClean="0"/>
              <a:t>陳振鎧</a:t>
            </a:r>
            <a:endParaRPr lang="en-US" altLang="zh-TW" dirty="0"/>
          </a:p>
          <a:p>
            <a:r>
              <a:rPr lang="en-US" altLang="zh-TW" dirty="0" smtClean="0"/>
              <a:t>			</a:t>
            </a:r>
            <a:r>
              <a:rPr lang="en-US" altLang="zh-TW" dirty="0" smtClean="0"/>
              <a:t>105820020 </a:t>
            </a:r>
            <a:r>
              <a:rPr lang="zh-TW" altLang="en-US" dirty="0" smtClean="0"/>
              <a:t>梁丞鑫</a:t>
            </a:r>
            <a:endParaRPr lang="en-US" altLang="zh-TW" dirty="0"/>
          </a:p>
          <a:p>
            <a:r>
              <a:rPr lang="en-US" altLang="zh-TW" dirty="0" smtClean="0"/>
              <a:t>			</a:t>
            </a:r>
            <a:r>
              <a:rPr lang="en-US" altLang="zh-TW" dirty="0" smtClean="0"/>
              <a:t>105820024 </a:t>
            </a:r>
            <a:r>
              <a:rPr lang="zh-TW" altLang="en-US" dirty="0" smtClean="0"/>
              <a:t>廖勗宏</a:t>
            </a:r>
          </a:p>
        </p:txBody>
      </p:sp>
    </p:spTree>
    <p:extLst>
      <p:ext uri="{BB962C8B-B14F-4D97-AF65-F5344CB8AC3E}">
        <p14:creationId xmlns:p14="http://schemas.microsoft.com/office/powerpoint/2010/main" val="346424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資料庫</a:t>
            </a:r>
          </a:p>
        </p:txBody>
      </p:sp>
      <p:pic>
        <p:nvPicPr>
          <p:cNvPr id="4" name="內容版面配置區 3"/>
          <p:cNvPicPr>
            <a:picLocks noGrp="1" noChangeAspect="1"/>
          </p:cNvPicPr>
          <p:nvPr>
            <p:ph idx="1"/>
          </p:nvPr>
        </p:nvPicPr>
        <p:blipFill>
          <a:blip r:embed="rId2"/>
          <a:stretch>
            <a:fillRect/>
          </a:stretch>
        </p:blipFill>
        <p:spPr>
          <a:xfrm>
            <a:off x="2364342" y="1605818"/>
            <a:ext cx="7463315" cy="4663098"/>
          </a:xfrm>
          <a:prstGeom prst="rect">
            <a:avLst/>
          </a:prstGeom>
        </p:spPr>
      </p:pic>
    </p:spTree>
    <p:extLst>
      <p:ext uri="{BB962C8B-B14F-4D97-AF65-F5344CB8AC3E}">
        <p14:creationId xmlns:p14="http://schemas.microsoft.com/office/powerpoint/2010/main" val="325384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溫度預測</a:t>
            </a:r>
            <a:endParaRPr lang="zh-TW" altLang="en-US" dirty="0"/>
          </a:p>
        </p:txBody>
      </p:sp>
      <p:sp>
        <p:nvSpPr>
          <p:cNvPr id="3" name="內容版面配置區 2"/>
          <p:cNvSpPr>
            <a:spLocks noGrp="1"/>
          </p:cNvSpPr>
          <p:nvPr>
            <p:ph idx="1"/>
          </p:nvPr>
        </p:nvSpPr>
        <p:spPr/>
        <p:txBody>
          <a:bodyPr/>
          <a:lstStyle/>
          <a:p>
            <a:r>
              <a:rPr lang="zh-TW" altLang="en-US" dirty="0" smtClean="0"/>
              <a:t>觀測資料</a:t>
            </a:r>
            <a:endParaRPr lang="en-US" altLang="zh-TW" dirty="0" smtClean="0"/>
          </a:p>
          <a:p>
            <a:r>
              <a:rPr lang="zh-TW" altLang="en-US" dirty="0" smtClean="0"/>
              <a:t>異常值</a:t>
            </a:r>
            <a:endParaRPr lang="en-US" altLang="zh-TW" dirty="0" smtClean="0"/>
          </a:p>
          <a:p>
            <a:r>
              <a:rPr lang="zh-TW" altLang="en-US" dirty="0" smtClean="0"/>
              <a:t>屬性與屬性關聯</a:t>
            </a:r>
          </a:p>
          <a:p>
            <a:r>
              <a:rPr lang="zh-TW" altLang="en-US" dirty="0" smtClean="0"/>
              <a:t>統計檢定模型</a:t>
            </a:r>
            <a:endParaRPr lang="en-US" altLang="zh-TW" dirty="0" smtClean="0"/>
          </a:p>
          <a:p>
            <a:r>
              <a:rPr lang="zh-TW" altLang="en-US" dirty="0" smtClean="0"/>
              <a:t>交叉驗證評估和原始資料直接建立模型的比較</a:t>
            </a:r>
            <a:endParaRPr lang="zh-TW" altLang="en-US" dirty="0"/>
          </a:p>
        </p:txBody>
      </p:sp>
    </p:spTree>
    <p:extLst>
      <p:ext uri="{BB962C8B-B14F-4D97-AF65-F5344CB8AC3E}">
        <p14:creationId xmlns:p14="http://schemas.microsoft.com/office/powerpoint/2010/main" val="2242002482"/>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觀測資料</a:t>
            </a:r>
            <a:endParaRPr lang="en-US" altLang="zh-TW" dirty="0" smtClean="0"/>
          </a:p>
        </p:txBody>
      </p:sp>
      <p:pic>
        <p:nvPicPr>
          <p:cNvPr id="4" name="內容版面配置區 3"/>
          <p:cNvPicPr>
            <a:picLocks noGrp="1" noChangeAspect="1"/>
          </p:cNvPicPr>
          <p:nvPr>
            <p:ph idx="1"/>
          </p:nvPr>
        </p:nvPicPr>
        <p:blipFill>
          <a:blip r:embed="rId2"/>
          <a:stretch>
            <a:fillRect/>
          </a:stretch>
        </p:blipFill>
        <p:spPr>
          <a:xfrm>
            <a:off x="2440941" y="2416535"/>
            <a:ext cx="7300593" cy="2690093"/>
          </a:xfrm>
          <a:prstGeom prst="rect">
            <a:avLst/>
          </a:prstGeom>
        </p:spPr>
      </p:pic>
    </p:spTree>
    <p:extLst>
      <p:ext uri="{BB962C8B-B14F-4D97-AF65-F5344CB8AC3E}">
        <p14:creationId xmlns:p14="http://schemas.microsoft.com/office/powerpoint/2010/main" val="74088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觀測資料</a:t>
            </a:r>
            <a:endParaRPr lang="en-US" altLang="zh-TW" dirty="0" smtClean="0"/>
          </a:p>
        </p:txBody>
      </p:sp>
      <p:pic>
        <p:nvPicPr>
          <p:cNvPr id="4" name="內容版面配置區 3"/>
          <p:cNvPicPr>
            <a:picLocks noGrp="1" noChangeAspect="1"/>
          </p:cNvPicPr>
          <p:nvPr>
            <p:ph idx="1"/>
          </p:nvPr>
        </p:nvPicPr>
        <p:blipFill>
          <a:blip r:embed="rId2"/>
          <a:stretch>
            <a:fillRect/>
          </a:stretch>
        </p:blipFill>
        <p:spPr>
          <a:xfrm>
            <a:off x="3414315" y="2059910"/>
            <a:ext cx="5352721" cy="3315653"/>
          </a:xfrm>
          <a:prstGeom prst="rect">
            <a:avLst/>
          </a:prstGeom>
        </p:spPr>
      </p:pic>
    </p:spTree>
    <p:extLst>
      <p:ext uri="{BB962C8B-B14F-4D97-AF65-F5344CB8AC3E}">
        <p14:creationId xmlns:p14="http://schemas.microsoft.com/office/powerpoint/2010/main" val="34706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異常值</a:t>
            </a:r>
            <a:endParaRPr lang="zh-TW" altLang="en-US" dirty="0"/>
          </a:p>
        </p:txBody>
      </p:sp>
      <p:pic>
        <p:nvPicPr>
          <p:cNvPr id="4" name="內容版面配置區 3"/>
          <p:cNvPicPr>
            <a:picLocks noGrp="1" noChangeAspect="1"/>
          </p:cNvPicPr>
          <p:nvPr>
            <p:ph idx="1"/>
          </p:nvPr>
        </p:nvPicPr>
        <p:blipFill rotWithShape="1">
          <a:blip r:embed="rId2"/>
          <a:srcRect r="3957"/>
          <a:stretch/>
        </p:blipFill>
        <p:spPr>
          <a:xfrm>
            <a:off x="424061" y="2360989"/>
            <a:ext cx="11343877" cy="2952801"/>
          </a:xfrm>
          <a:prstGeom prst="rect">
            <a:avLst/>
          </a:prstGeom>
        </p:spPr>
      </p:pic>
    </p:spTree>
    <p:extLst>
      <p:ext uri="{BB962C8B-B14F-4D97-AF65-F5344CB8AC3E}">
        <p14:creationId xmlns:p14="http://schemas.microsoft.com/office/powerpoint/2010/main" val="138785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屬性與屬性關聯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2107346" y="1580050"/>
            <a:ext cx="3719342" cy="4904542"/>
          </a:xfrm>
          <a:prstGeom prst="rect">
            <a:avLst/>
          </a:prstGeom>
        </p:spPr>
      </p:pic>
      <p:pic>
        <p:nvPicPr>
          <p:cNvPr id="5" name="圖片 4"/>
          <p:cNvPicPr>
            <a:picLocks noChangeAspect="1"/>
          </p:cNvPicPr>
          <p:nvPr/>
        </p:nvPicPr>
        <p:blipFill>
          <a:blip r:embed="rId3"/>
          <a:stretch>
            <a:fillRect/>
          </a:stretch>
        </p:blipFill>
        <p:spPr>
          <a:xfrm>
            <a:off x="6358530" y="1580009"/>
            <a:ext cx="3746051" cy="4904624"/>
          </a:xfrm>
          <a:prstGeom prst="rect">
            <a:avLst/>
          </a:prstGeom>
        </p:spPr>
      </p:pic>
    </p:spTree>
    <p:extLst>
      <p:ext uri="{BB962C8B-B14F-4D97-AF65-F5344CB8AC3E}">
        <p14:creationId xmlns:p14="http://schemas.microsoft.com/office/powerpoint/2010/main" val="20779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570362" y="1580050"/>
            <a:ext cx="5040627" cy="4928994"/>
          </a:xfrm>
          <a:prstGeom prst="rect">
            <a:avLst/>
          </a:prstGeom>
        </p:spPr>
      </p:pic>
      <p:sp>
        <p:nvSpPr>
          <p:cNvPr id="2" name="標題 1"/>
          <p:cNvSpPr>
            <a:spLocks noGrp="1"/>
          </p:cNvSpPr>
          <p:nvPr>
            <p:ph type="title"/>
          </p:nvPr>
        </p:nvSpPr>
        <p:spPr/>
        <p:txBody>
          <a:bodyPr/>
          <a:lstStyle/>
          <a:p>
            <a:r>
              <a:rPr lang="zh-TW" altLang="en-US" dirty="0" smtClean="0"/>
              <a:t>統計檢定模型</a:t>
            </a:r>
            <a:endParaRPr lang="zh-TW" altLang="en-US" dirty="0"/>
          </a:p>
        </p:txBody>
      </p:sp>
    </p:spTree>
    <p:extLst>
      <p:ext uri="{BB962C8B-B14F-4D97-AF65-F5344CB8AC3E}">
        <p14:creationId xmlns:p14="http://schemas.microsoft.com/office/powerpoint/2010/main" val="9537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交叉驗證評估</a:t>
            </a:r>
            <a:r>
              <a:rPr lang="en-US" altLang="zh-TW" dirty="0" smtClean="0"/>
              <a:t/>
            </a:r>
            <a:br>
              <a:rPr lang="en-US" altLang="zh-TW" dirty="0" smtClean="0"/>
            </a:br>
            <a:r>
              <a:rPr lang="zh-TW" altLang="en-US" dirty="0" smtClean="0"/>
              <a:t>和原始資料直接建立模型的比較</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1143790" y="3487551"/>
            <a:ext cx="9686395" cy="1909800"/>
          </a:xfrm>
          <a:prstGeom prst="rect">
            <a:avLst/>
          </a:prstGeom>
        </p:spPr>
      </p:pic>
      <p:pic>
        <p:nvPicPr>
          <p:cNvPr id="7" name="圖片 6"/>
          <p:cNvPicPr>
            <a:picLocks noChangeAspect="1"/>
          </p:cNvPicPr>
          <p:nvPr/>
        </p:nvPicPr>
        <p:blipFill>
          <a:blip r:embed="rId3"/>
          <a:stretch>
            <a:fillRect/>
          </a:stretch>
        </p:blipFill>
        <p:spPr>
          <a:xfrm>
            <a:off x="1143790" y="2453054"/>
            <a:ext cx="5204229" cy="842230"/>
          </a:xfrm>
          <a:prstGeom prst="rect">
            <a:avLst/>
          </a:prstGeom>
        </p:spPr>
      </p:pic>
    </p:spTree>
    <p:extLst>
      <p:ext uri="{BB962C8B-B14F-4D97-AF65-F5344CB8AC3E}">
        <p14:creationId xmlns:p14="http://schemas.microsoft.com/office/powerpoint/2010/main" val="44681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雨量預測</a:t>
            </a:r>
            <a:endParaRPr lang="zh-TW" altLang="en-US" dirty="0"/>
          </a:p>
        </p:txBody>
      </p:sp>
      <p:sp>
        <p:nvSpPr>
          <p:cNvPr id="3" name="內容版面配置區 2"/>
          <p:cNvSpPr>
            <a:spLocks noGrp="1"/>
          </p:cNvSpPr>
          <p:nvPr>
            <p:ph idx="1"/>
          </p:nvPr>
        </p:nvSpPr>
        <p:spPr/>
        <p:txBody>
          <a:bodyPr/>
          <a:lstStyle/>
          <a:p>
            <a:r>
              <a:rPr lang="zh-TW" altLang="en-US" dirty="0" smtClean="0"/>
              <a:t>觀測資料</a:t>
            </a:r>
            <a:endParaRPr lang="en-US" altLang="zh-TW" dirty="0" smtClean="0"/>
          </a:p>
          <a:p>
            <a:r>
              <a:rPr lang="zh-TW" altLang="en-US" dirty="0" smtClean="0"/>
              <a:t>決策樹</a:t>
            </a:r>
            <a:endParaRPr lang="en-US" altLang="zh-TW" dirty="0" smtClean="0"/>
          </a:p>
          <a:p>
            <a:r>
              <a:rPr lang="zh-TW" altLang="en-US" dirty="0" smtClean="0"/>
              <a:t>正規化</a:t>
            </a:r>
            <a:r>
              <a:rPr lang="en-US" altLang="zh-TW" dirty="0" smtClean="0"/>
              <a:t>&amp;</a:t>
            </a:r>
            <a:r>
              <a:rPr lang="zh-TW" altLang="en-US" dirty="0" smtClean="0"/>
              <a:t>準確率</a:t>
            </a:r>
            <a:endParaRPr lang="zh-TW" altLang="en-US" dirty="0"/>
          </a:p>
        </p:txBody>
      </p:sp>
    </p:spTree>
    <p:extLst>
      <p:ext uri="{BB962C8B-B14F-4D97-AF65-F5344CB8AC3E}">
        <p14:creationId xmlns:p14="http://schemas.microsoft.com/office/powerpoint/2010/main" val="626899496"/>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觀測資料</a:t>
            </a:r>
            <a:endParaRPr lang="zh-TW" altLang="en-US" dirty="0"/>
          </a:p>
        </p:txBody>
      </p:sp>
      <p:pic>
        <p:nvPicPr>
          <p:cNvPr id="6" name="內容版面配置區 5"/>
          <p:cNvPicPr>
            <a:picLocks noGrp="1" noChangeAspect="1"/>
          </p:cNvPicPr>
          <p:nvPr>
            <p:ph idx="1"/>
          </p:nvPr>
        </p:nvPicPr>
        <p:blipFill rotWithShape="1">
          <a:blip r:embed="rId2"/>
          <a:srcRect l="1941" t="25140" r="1425" b="9330"/>
          <a:stretch/>
        </p:blipFill>
        <p:spPr>
          <a:xfrm>
            <a:off x="521598" y="1580050"/>
            <a:ext cx="11138155" cy="4248727"/>
          </a:xfrm>
          <a:prstGeom prst="rect">
            <a:avLst/>
          </a:prstGeom>
        </p:spPr>
      </p:pic>
    </p:spTree>
    <p:extLst>
      <p:ext uri="{BB962C8B-B14F-4D97-AF65-F5344CB8AC3E}">
        <p14:creationId xmlns:p14="http://schemas.microsoft.com/office/powerpoint/2010/main" val="421281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目錄</a:t>
            </a:r>
            <a:endParaRPr lang="zh-TW" altLang="en-US" dirty="0"/>
          </a:p>
        </p:txBody>
      </p:sp>
      <p:sp>
        <p:nvSpPr>
          <p:cNvPr id="3" name="內容版面配置區 2"/>
          <p:cNvSpPr>
            <a:spLocks noGrp="1"/>
          </p:cNvSpPr>
          <p:nvPr>
            <p:ph idx="1"/>
          </p:nvPr>
        </p:nvSpPr>
        <p:spPr/>
        <p:txBody>
          <a:bodyPr>
            <a:normAutofit/>
          </a:bodyPr>
          <a:lstStyle/>
          <a:p>
            <a:r>
              <a:rPr lang="zh-TW" altLang="en-US" dirty="0" smtClean="0"/>
              <a:t>緣由</a:t>
            </a:r>
            <a:r>
              <a:rPr lang="zh-TW" altLang="en-US" dirty="0"/>
              <a:t>與</a:t>
            </a:r>
            <a:r>
              <a:rPr lang="zh-TW" altLang="en-US" dirty="0" smtClean="0"/>
              <a:t>研發工具</a:t>
            </a:r>
            <a:endParaRPr lang="en-US" altLang="zh-TW" dirty="0" smtClean="0"/>
          </a:p>
          <a:p>
            <a:r>
              <a:rPr lang="zh-TW" altLang="en-US" dirty="0" smtClean="0"/>
              <a:t>系統架構圖</a:t>
            </a:r>
            <a:endParaRPr lang="en-US" altLang="zh-TW" dirty="0" smtClean="0"/>
          </a:p>
          <a:p>
            <a:r>
              <a:rPr lang="zh-TW" altLang="en-US" dirty="0"/>
              <a:t>網頁與</a:t>
            </a:r>
            <a:r>
              <a:rPr lang="zh-TW" altLang="en-US" dirty="0" smtClean="0"/>
              <a:t>資料庫</a:t>
            </a:r>
            <a:endParaRPr lang="en-US" altLang="zh-TW" dirty="0" smtClean="0"/>
          </a:p>
          <a:p>
            <a:r>
              <a:rPr lang="zh-TW" altLang="en-US" dirty="0" smtClean="0"/>
              <a:t>溫</a:t>
            </a:r>
            <a:r>
              <a:rPr lang="zh-TW" altLang="en-US" dirty="0"/>
              <a:t>度</a:t>
            </a:r>
            <a:r>
              <a:rPr lang="zh-TW" altLang="en-US" dirty="0" smtClean="0"/>
              <a:t>預測</a:t>
            </a:r>
            <a:endParaRPr lang="en-US" altLang="zh-TW" dirty="0" smtClean="0"/>
          </a:p>
          <a:p>
            <a:r>
              <a:rPr lang="zh-TW" altLang="en-US" dirty="0" smtClean="0"/>
              <a:t>雨量</a:t>
            </a:r>
            <a:r>
              <a:rPr lang="zh-TW" altLang="en-US" dirty="0" smtClean="0"/>
              <a:t>預測</a:t>
            </a:r>
            <a:endParaRPr lang="en-US" altLang="zh-TW" dirty="0" smtClean="0"/>
          </a:p>
          <a:p>
            <a:r>
              <a:rPr lang="zh-TW" altLang="en-US" dirty="0"/>
              <a:t>結語</a:t>
            </a:r>
            <a:endParaRPr lang="en-US" altLang="zh-TW" dirty="0" smtClean="0"/>
          </a:p>
          <a:p>
            <a:r>
              <a:rPr lang="zh-TW" altLang="en-US" dirty="0" smtClean="0"/>
              <a:t>參考資料</a:t>
            </a:r>
            <a:endParaRPr lang="en-US" altLang="zh-TW" dirty="0" smtClean="0"/>
          </a:p>
        </p:txBody>
      </p:sp>
    </p:spTree>
    <p:extLst>
      <p:ext uri="{BB962C8B-B14F-4D97-AF65-F5344CB8AC3E}">
        <p14:creationId xmlns:p14="http://schemas.microsoft.com/office/powerpoint/2010/main" val="25630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決策樹</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34411" y="1449623"/>
            <a:ext cx="10712530" cy="5134226"/>
          </a:xfrm>
          <a:prstGeom prst="rect">
            <a:avLst/>
          </a:prstGeom>
        </p:spPr>
      </p:pic>
    </p:spTree>
    <p:extLst>
      <p:ext uri="{BB962C8B-B14F-4D97-AF65-F5344CB8AC3E}">
        <p14:creationId xmlns:p14="http://schemas.microsoft.com/office/powerpoint/2010/main" val="76925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正規化</a:t>
            </a:r>
            <a:r>
              <a:rPr lang="en-US" altLang="zh-TW" dirty="0"/>
              <a:t>&amp;</a:t>
            </a:r>
            <a:r>
              <a:rPr lang="zh-TW" altLang="en-US" dirty="0" smtClean="0"/>
              <a:t>準確率</a:t>
            </a:r>
            <a:endParaRPr lang="zh-TW" altLang="en-US" dirty="0"/>
          </a:p>
        </p:txBody>
      </p:sp>
      <p:pic>
        <p:nvPicPr>
          <p:cNvPr id="4" name="內容版面配置區 3"/>
          <p:cNvPicPr>
            <a:picLocks noGrp="1" noChangeAspect="1"/>
          </p:cNvPicPr>
          <p:nvPr>
            <p:ph idx="1"/>
          </p:nvPr>
        </p:nvPicPr>
        <p:blipFill rotWithShape="1">
          <a:blip r:embed="rId2"/>
          <a:srcRect t="75885" r="58723" b="11506"/>
          <a:stretch/>
        </p:blipFill>
        <p:spPr>
          <a:xfrm>
            <a:off x="838200" y="4651130"/>
            <a:ext cx="10489472" cy="764931"/>
          </a:xfrm>
          <a:prstGeom prst="rect">
            <a:avLst/>
          </a:prstGeom>
        </p:spPr>
      </p:pic>
      <p:pic>
        <p:nvPicPr>
          <p:cNvPr id="7" name="內容版面配置區 3"/>
          <p:cNvPicPr>
            <a:picLocks noChangeAspect="1"/>
          </p:cNvPicPr>
          <p:nvPr/>
        </p:nvPicPr>
        <p:blipFill>
          <a:blip r:embed="rId3"/>
          <a:stretch>
            <a:fillRect/>
          </a:stretch>
        </p:blipFill>
        <p:spPr>
          <a:xfrm>
            <a:off x="838200" y="2437536"/>
            <a:ext cx="10515600" cy="1572253"/>
          </a:xfrm>
          <a:prstGeom prst="rect">
            <a:avLst/>
          </a:prstGeom>
        </p:spPr>
      </p:pic>
    </p:spTree>
    <p:extLst>
      <p:ext uri="{BB962C8B-B14F-4D97-AF65-F5344CB8AC3E}">
        <p14:creationId xmlns:p14="http://schemas.microsoft.com/office/powerpoint/2010/main" val="241984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smtClean="0"/>
              <a:t>結語</a:t>
            </a:r>
            <a:endParaRPr lang="zh-TW" altLang="en-US" dirty="0"/>
          </a:p>
        </p:txBody>
      </p:sp>
      <p:sp>
        <p:nvSpPr>
          <p:cNvPr id="3" name="內容版面配置區 2"/>
          <p:cNvSpPr>
            <a:spLocks noGrp="1"/>
          </p:cNvSpPr>
          <p:nvPr>
            <p:ph idx="1"/>
          </p:nvPr>
        </p:nvSpPr>
        <p:spPr/>
        <p:txBody>
          <a:bodyPr/>
          <a:lstStyle/>
          <a:p>
            <a:r>
              <a:rPr lang="zh-TW" altLang="en-US" dirty="0" smtClean="0"/>
              <a:t>預測</a:t>
            </a:r>
            <a:r>
              <a:rPr lang="zh-TW" altLang="en-US" dirty="0"/>
              <a:t>長時間的溫度及雨量，有助於對熱浪、寒流、旱災、水災的預防，農業上的作物選擇更是有非常大的幫助。</a:t>
            </a:r>
          </a:p>
        </p:txBody>
      </p:sp>
    </p:spTree>
    <p:extLst>
      <p:ext uri="{BB962C8B-B14F-4D97-AF65-F5344CB8AC3E}">
        <p14:creationId xmlns:p14="http://schemas.microsoft.com/office/powerpoint/2010/main" val="200433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參考資料</a:t>
            </a:r>
            <a:endParaRPr lang="zh-TW" altLang="en-US" dirty="0"/>
          </a:p>
        </p:txBody>
      </p:sp>
      <p:sp>
        <p:nvSpPr>
          <p:cNvPr id="3" name="內容版面配置區 2"/>
          <p:cNvSpPr>
            <a:spLocks noGrp="1"/>
          </p:cNvSpPr>
          <p:nvPr>
            <p:ph idx="1"/>
          </p:nvPr>
        </p:nvSpPr>
        <p:spPr/>
        <p:txBody>
          <a:bodyPr/>
          <a:lstStyle/>
          <a:p>
            <a:r>
              <a:rPr lang="en-US" altLang="zh-TW" dirty="0">
                <a:effectLst/>
              </a:rPr>
              <a:t>Mark </a:t>
            </a:r>
            <a:r>
              <a:rPr lang="en-US" altLang="zh-TW" dirty="0" err="1">
                <a:effectLst/>
              </a:rPr>
              <a:t>Holmstrom</a:t>
            </a:r>
            <a:r>
              <a:rPr lang="en-US" altLang="zh-TW" dirty="0">
                <a:effectLst/>
              </a:rPr>
              <a:t>, Dylan Liu, Christopher Vo, “Machine Learning Applied to Weather Forecasting” </a:t>
            </a:r>
            <a:r>
              <a:rPr lang="en-US" altLang="zh-TW" i="1" dirty="0">
                <a:effectLst/>
              </a:rPr>
              <a:t>Stanford University</a:t>
            </a:r>
            <a:r>
              <a:rPr lang="en-US" altLang="zh-TW" dirty="0">
                <a:effectLst/>
              </a:rPr>
              <a:t>, December 15, </a:t>
            </a:r>
            <a:r>
              <a:rPr lang="en-US" altLang="zh-TW" dirty="0" smtClean="0">
                <a:effectLst/>
              </a:rPr>
              <a:t>2016</a:t>
            </a:r>
          </a:p>
          <a:p>
            <a:r>
              <a:rPr lang="en-US" altLang="zh-TW" dirty="0">
                <a:effectLst/>
              </a:rPr>
              <a:t>Adam </a:t>
            </a:r>
            <a:r>
              <a:rPr lang="en-US" altLang="zh-TW" dirty="0" err="1">
                <a:effectLst/>
              </a:rPr>
              <a:t>McQuistan</a:t>
            </a:r>
            <a:r>
              <a:rPr lang="en-US" altLang="zh-TW" dirty="0">
                <a:effectLst/>
              </a:rPr>
              <a:t>, “Using Machine Learning to Predict the Weather: Part 1”, November 14, </a:t>
            </a:r>
            <a:r>
              <a:rPr lang="en-US" altLang="zh-TW" dirty="0" smtClean="0">
                <a:effectLst/>
              </a:rPr>
              <a:t>2017</a:t>
            </a:r>
          </a:p>
          <a:p>
            <a:r>
              <a:rPr lang="en-US" altLang="zh-TW" dirty="0" err="1">
                <a:effectLst/>
              </a:rPr>
              <a:t>Siddharth</a:t>
            </a:r>
            <a:r>
              <a:rPr lang="en-US" altLang="zh-TW" dirty="0">
                <a:effectLst/>
              </a:rPr>
              <a:t> S. </a:t>
            </a:r>
            <a:r>
              <a:rPr lang="en-US" altLang="zh-TW" dirty="0" err="1">
                <a:effectLst/>
              </a:rPr>
              <a:t>Bhatkande</a:t>
            </a:r>
            <a:r>
              <a:rPr lang="en-US" altLang="zh-TW" dirty="0">
                <a:effectLst/>
              </a:rPr>
              <a:t>, </a:t>
            </a:r>
            <a:r>
              <a:rPr lang="en-US" altLang="zh-TW" dirty="0" err="1">
                <a:effectLst/>
              </a:rPr>
              <a:t>Roopa</a:t>
            </a:r>
            <a:r>
              <a:rPr lang="en-US" altLang="zh-TW" dirty="0">
                <a:effectLst/>
              </a:rPr>
              <a:t> G. </a:t>
            </a:r>
            <a:r>
              <a:rPr lang="en-US" altLang="zh-TW" dirty="0" err="1">
                <a:effectLst/>
              </a:rPr>
              <a:t>Hubballi</a:t>
            </a:r>
            <a:r>
              <a:rPr lang="en-US" altLang="zh-TW" dirty="0">
                <a:effectLst/>
              </a:rPr>
              <a:t>, “Weather Prediction Based on Decision Tree Algorithm Using Data Mining Techniques”, </a:t>
            </a:r>
            <a:r>
              <a:rPr lang="en-US" altLang="zh-TW" i="1" dirty="0">
                <a:effectLst/>
              </a:rPr>
              <a:t>Department of CSE, KLE Dr. MSS College of </a:t>
            </a:r>
            <a:r>
              <a:rPr lang="en-US" altLang="zh-TW" i="1" dirty="0" err="1">
                <a:effectLst/>
              </a:rPr>
              <a:t>Engg</a:t>
            </a:r>
            <a:r>
              <a:rPr lang="en-US" altLang="zh-TW" i="1" dirty="0">
                <a:effectLst/>
              </a:rPr>
              <a:t> &amp; Tech. Belgaum India</a:t>
            </a:r>
            <a:r>
              <a:rPr lang="en-US" altLang="zh-TW" dirty="0">
                <a:effectLst/>
              </a:rPr>
              <a:t>, May, </a:t>
            </a:r>
            <a:r>
              <a:rPr lang="en-US" altLang="zh-TW" dirty="0" smtClean="0">
                <a:effectLst/>
              </a:rPr>
              <a:t>2016</a:t>
            </a:r>
          </a:p>
          <a:p>
            <a:r>
              <a:rPr lang="en-US" altLang="zh-TW" dirty="0">
                <a:hlinkClick r:id="rId2"/>
              </a:rPr>
              <a:t>https://</a:t>
            </a:r>
            <a:r>
              <a:rPr lang="en-US" altLang="zh-TW" dirty="0" smtClean="0">
                <a:hlinkClick r:id="rId2"/>
              </a:rPr>
              <a:t>www.datacamp.com/community/tutorials/decision-tree-classification-python</a:t>
            </a:r>
            <a:endParaRPr lang="en-US" altLang="zh-TW" dirty="0"/>
          </a:p>
          <a:p>
            <a:r>
              <a:rPr lang="en-US" altLang="zh-TW" dirty="0" err="1" smtClean="0">
                <a:effectLst/>
              </a:rPr>
              <a:t>wikipedia</a:t>
            </a:r>
            <a:endParaRPr lang="en-US" altLang="zh-TW" dirty="0" smtClean="0">
              <a:effectLst/>
            </a:endParaRPr>
          </a:p>
          <a:p>
            <a:endParaRPr lang="zh-TW" altLang="en-US" dirty="0"/>
          </a:p>
        </p:txBody>
      </p:sp>
    </p:spTree>
    <p:extLst>
      <p:ext uri="{BB962C8B-B14F-4D97-AF65-F5344CB8AC3E}">
        <p14:creationId xmlns:p14="http://schemas.microsoft.com/office/powerpoint/2010/main" val="87236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緣由與研發工具</a:t>
            </a:r>
            <a:endParaRPr lang="zh-TW" altLang="en-US" dirty="0"/>
          </a:p>
        </p:txBody>
      </p:sp>
      <p:pic>
        <p:nvPicPr>
          <p:cNvPr id="2050" name="Picture 2" descr="ãmongodbãçåçæå°çµæ"/>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411144" y="1335587"/>
            <a:ext cx="2879181" cy="9597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ãflask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984" y="2376082"/>
            <a:ext cx="2095500" cy="8191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ãVue.jsãçåçæå°çµæ"/>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173" t="16951" r="20194" b="23770"/>
          <a:stretch/>
        </p:blipFill>
        <p:spPr bwMode="auto">
          <a:xfrm>
            <a:off x="7454091" y="3276002"/>
            <a:ext cx="2919663" cy="11069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6" name="Picture 8" descr="ãScikit-Learnãçåçæå°çµ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7311" y="4214078"/>
            <a:ext cx="3513221" cy="18912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 grid for a numerical weather model is shown. The grid divides the surface of the Earth along meridians and parallels, and simulates the thickness of the atmosphere by stacking grid cells away from the Earth's center. An inset shows the different physical processes analyzed in each grid cell, such as advection, precipitation, solar radiation, and terrestrial radiative cool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550" y="1815450"/>
            <a:ext cx="4289521" cy="406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06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系統架構圖</a:t>
            </a:r>
            <a:endParaRPr lang="zh-TW" altLang="en-US" dirty="0"/>
          </a:p>
        </p:txBody>
      </p:sp>
      <p:pic>
        <p:nvPicPr>
          <p:cNvPr id="3074" name="Picture 2" descr="Weather forecast system"/>
          <p:cNvPicPr>
            <a:picLocks noChangeAspect="1" noChangeArrowheads="1"/>
          </p:cNvPicPr>
          <p:nvPr/>
        </p:nvPicPr>
        <p:blipFill>
          <a:blip r:embed="rId2">
            <a:extLst>
              <a:ext uri="{28A0092B-C50C-407E-A947-70E740481C1C}">
                <a14:useLocalDpi xmlns:a14="http://schemas.microsoft.com/office/drawing/2010/main" val="0"/>
              </a:ext>
            </a:extLst>
          </a:blip>
          <a:srcRect l="20874" t="26903" r="52762" b="39450"/>
          <a:stretch>
            <a:fillRect/>
          </a:stretch>
        </p:blipFill>
        <p:spPr bwMode="auto">
          <a:xfrm>
            <a:off x="3961521" y="1283180"/>
            <a:ext cx="4027445" cy="515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4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網頁與資料庫</a:t>
            </a:r>
            <a:endParaRPr lang="zh-TW" altLang="en-US" dirty="0"/>
          </a:p>
        </p:txBody>
      </p:sp>
      <p:sp>
        <p:nvSpPr>
          <p:cNvPr id="3" name="內容版面配置區 2"/>
          <p:cNvSpPr>
            <a:spLocks noGrp="1"/>
          </p:cNvSpPr>
          <p:nvPr>
            <p:ph idx="1"/>
          </p:nvPr>
        </p:nvSpPr>
        <p:spPr/>
        <p:txBody>
          <a:bodyPr/>
          <a:lstStyle/>
          <a:p>
            <a:r>
              <a:rPr lang="zh-TW" altLang="en-US" dirty="0" smtClean="0"/>
              <a:t>網頁</a:t>
            </a:r>
            <a:r>
              <a:rPr lang="en-US" altLang="zh-TW" dirty="0" smtClean="0"/>
              <a:t>API</a:t>
            </a:r>
          </a:p>
          <a:p>
            <a:r>
              <a:rPr lang="zh-TW" altLang="en-US" dirty="0" smtClean="0"/>
              <a:t>資料庫抓取結果</a:t>
            </a:r>
            <a:endParaRPr lang="zh-TW" altLang="en-US" dirty="0"/>
          </a:p>
        </p:txBody>
      </p:sp>
    </p:spTree>
    <p:extLst>
      <p:ext uri="{BB962C8B-B14F-4D97-AF65-F5344CB8AC3E}">
        <p14:creationId xmlns:p14="http://schemas.microsoft.com/office/powerpoint/2010/main" val="817235193"/>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a:t>
            </a:r>
            <a:endParaRPr lang="zh-TW" altLang="en-US" dirty="0"/>
          </a:p>
        </p:txBody>
      </p:sp>
      <p:pic>
        <p:nvPicPr>
          <p:cNvPr id="4" name="內容版面配置區 3"/>
          <p:cNvPicPr>
            <a:picLocks noGrp="1" noChangeAspect="1"/>
          </p:cNvPicPr>
          <p:nvPr>
            <p:ph idx="1"/>
          </p:nvPr>
        </p:nvPicPr>
        <p:blipFill rotWithShape="1">
          <a:blip r:embed="rId2"/>
          <a:srcRect l="2965" t="15583" r="3985" b="6144"/>
          <a:stretch/>
        </p:blipFill>
        <p:spPr>
          <a:xfrm>
            <a:off x="1718223" y="1580050"/>
            <a:ext cx="8744906" cy="4137891"/>
          </a:xfrm>
          <a:prstGeom prst="rect">
            <a:avLst/>
          </a:prstGeom>
        </p:spPr>
      </p:pic>
    </p:spTree>
    <p:extLst>
      <p:ext uri="{BB962C8B-B14F-4D97-AF65-F5344CB8AC3E}">
        <p14:creationId xmlns:p14="http://schemas.microsoft.com/office/powerpoint/2010/main" val="5086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a:t>
            </a:r>
            <a:endParaRPr lang="zh-TW" altLang="en-US" dirty="0"/>
          </a:p>
        </p:txBody>
      </p:sp>
      <p:pic>
        <p:nvPicPr>
          <p:cNvPr id="4" name="內容版面配置區 3"/>
          <p:cNvPicPr>
            <a:picLocks noGrp="1" noChangeAspect="1"/>
          </p:cNvPicPr>
          <p:nvPr>
            <p:ph idx="1"/>
          </p:nvPr>
        </p:nvPicPr>
        <p:blipFill rotWithShape="1">
          <a:blip r:embed="rId2"/>
          <a:srcRect l="12052" t="19382" r="13328" b="6599"/>
          <a:stretch/>
        </p:blipFill>
        <p:spPr>
          <a:xfrm>
            <a:off x="1960100" y="1580050"/>
            <a:ext cx="8261152" cy="4609577"/>
          </a:xfrm>
          <a:prstGeom prst="rect">
            <a:avLst/>
          </a:prstGeom>
        </p:spPr>
      </p:pic>
    </p:spTree>
    <p:extLst>
      <p:ext uri="{BB962C8B-B14F-4D97-AF65-F5344CB8AC3E}">
        <p14:creationId xmlns:p14="http://schemas.microsoft.com/office/powerpoint/2010/main" val="122917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a:t>
            </a:r>
            <a:endParaRPr lang="zh-TW" altLang="en-US" dirty="0"/>
          </a:p>
        </p:txBody>
      </p:sp>
      <p:pic>
        <p:nvPicPr>
          <p:cNvPr id="4" name="內容版面配置區 3"/>
          <p:cNvPicPr>
            <a:picLocks noGrp="1" noChangeAspect="1"/>
          </p:cNvPicPr>
          <p:nvPr>
            <p:ph idx="1"/>
          </p:nvPr>
        </p:nvPicPr>
        <p:blipFill rotWithShape="1">
          <a:blip r:embed="rId2"/>
          <a:srcRect l="12053" t="20362" r="12816" b="5461"/>
          <a:stretch/>
        </p:blipFill>
        <p:spPr>
          <a:xfrm>
            <a:off x="1800414" y="1580050"/>
            <a:ext cx="8580524" cy="4765332"/>
          </a:xfrm>
          <a:prstGeom prst="rect">
            <a:avLst/>
          </a:prstGeom>
        </p:spPr>
      </p:pic>
    </p:spTree>
    <p:extLst>
      <p:ext uri="{BB962C8B-B14F-4D97-AF65-F5344CB8AC3E}">
        <p14:creationId xmlns:p14="http://schemas.microsoft.com/office/powerpoint/2010/main" val="319811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資料</a:t>
            </a:r>
            <a:r>
              <a:rPr lang="zh-TW" altLang="en-US" dirty="0"/>
              <a:t>庫</a:t>
            </a:r>
          </a:p>
        </p:txBody>
      </p:sp>
      <p:pic>
        <p:nvPicPr>
          <p:cNvPr id="4" name="內容版面配置區 3"/>
          <p:cNvPicPr>
            <a:picLocks noGrp="1" noChangeAspect="1"/>
          </p:cNvPicPr>
          <p:nvPr>
            <p:ph idx="1"/>
          </p:nvPr>
        </p:nvPicPr>
        <p:blipFill>
          <a:blip r:embed="rId2"/>
          <a:stretch>
            <a:fillRect/>
          </a:stretch>
        </p:blipFill>
        <p:spPr>
          <a:xfrm>
            <a:off x="914400" y="1854795"/>
            <a:ext cx="10353675" cy="3813573"/>
          </a:xfrm>
          <a:prstGeom prst="rect">
            <a:avLst/>
          </a:prstGeom>
        </p:spPr>
      </p:pic>
    </p:spTree>
    <p:extLst>
      <p:ext uri="{BB962C8B-B14F-4D97-AF65-F5344CB8AC3E}">
        <p14:creationId xmlns:p14="http://schemas.microsoft.com/office/powerpoint/2010/main" val="50685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石板</Template>
  <TotalTime>252</TotalTime>
  <Words>233</Words>
  <Application>Microsoft Office PowerPoint</Application>
  <PresentationFormat>寬螢幕</PresentationFormat>
  <Paragraphs>50</Paragraphs>
  <Slides>23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23</vt:i4>
      </vt:variant>
    </vt:vector>
  </HeadingPairs>
  <TitlesOfParts>
    <vt:vector size="28" baseType="lpstr">
      <vt:lpstr>微軟正黑體</vt:lpstr>
      <vt:lpstr>Calisto MT</vt:lpstr>
      <vt:lpstr>Trebuchet MS</vt:lpstr>
      <vt:lpstr>Wingdings 2</vt:lpstr>
      <vt:lpstr>石板</vt:lpstr>
      <vt:lpstr>機器學習與天氣預報系統</vt:lpstr>
      <vt:lpstr>目錄</vt:lpstr>
      <vt:lpstr>緣由與研發工具</vt:lpstr>
      <vt:lpstr>系統架構圖</vt:lpstr>
      <vt:lpstr>網頁與資料庫</vt:lpstr>
      <vt:lpstr>API</vt:lpstr>
      <vt:lpstr>API</vt:lpstr>
      <vt:lpstr>API</vt:lpstr>
      <vt:lpstr>資料庫</vt:lpstr>
      <vt:lpstr>資料庫</vt:lpstr>
      <vt:lpstr>溫度預測</vt:lpstr>
      <vt:lpstr>觀測資料</vt:lpstr>
      <vt:lpstr>觀測資料</vt:lpstr>
      <vt:lpstr>異常值</vt:lpstr>
      <vt:lpstr>屬性與屬性關聯</vt:lpstr>
      <vt:lpstr>統計檢定模型</vt:lpstr>
      <vt:lpstr>交叉驗證評估 和原始資料直接建立模型的比較</vt:lpstr>
      <vt:lpstr>雨量預測</vt:lpstr>
      <vt:lpstr>觀測資料</vt:lpstr>
      <vt:lpstr>決策樹</vt:lpstr>
      <vt:lpstr>正規化&amp;準確率</vt:lpstr>
      <vt:lpstr>結語</vt:lpstr>
      <vt:lpstr>參考資料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機器學習與天氣預報系統</dc:title>
  <dc:creator>Piggy Liang</dc:creator>
  <cp:lastModifiedBy>Piggy Liang</cp:lastModifiedBy>
  <cp:revision>24</cp:revision>
  <dcterms:created xsi:type="dcterms:W3CDTF">2019-05-21T05:59:06Z</dcterms:created>
  <dcterms:modified xsi:type="dcterms:W3CDTF">2019-06-06T03:07:35Z</dcterms:modified>
</cp:coreProperties>
</file>